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sldIdLst>
    <p:sldId id="256" r:id="rId2"/>
    <p:sldId id="257" r:id="rId3"/>
    <p:sldId id="258" r:id="rId4"/>
    <p:sldId id="259"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671"/>
  </p:normalViewPr>
  <p:slideViewPr>
    <p:cSldViewPr snapToGrid="0" snapToObjects="1">
      <p:cViewPr varScale="1">
        <p:scale>
          <a:sx n="104" d="100"/>
          <a:sy n="104" d="100"/>
        </p:scale>
        <p:origin x="66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6T00:36:11.499"/>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6T00:39:18.820"/>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2/5/21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33920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2/5/21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82036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2/5/21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4177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2/5/21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93990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2/5/21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1836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2/5/21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6426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2/5/21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87598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2/5/21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55342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2/5/21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653475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2/5/21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291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2/5/21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7540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2/5/21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5193099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people.com/style/bernie-sanders-viral-meme-crewneck-charity-sells-out-after-da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ustomXml" Target="../ink/ink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A51D536C-693D-4911-B3E3-277E6CA0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0">
            <a:extLst>
              <a:ext uri="{FF2B5EF4-FFF2-40B4-BE49-F238E27FC236}">
                <a16:creationId xmlns:a16="http://schemas.microsoft.com/office/drawing/2014/main" id="{CDACC7FC-0DA0-46D9-BEDF-149E4AB32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21B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descr="Background pattern&#10;&#10;Description automatically generated">
            <a:extLst>
              <a:ext uri="{FF2B5EF4-FFF2-40B4-BE49-F238E27FC236}">
                <a16:creationId xmlns:a16="http://schemas.microsoft.com/office/drawing/2014/main" id="{5F902D1B-38B5-4968-B543-4367BF48A559}"/>
              </a:ext>
            </a:extLst>
          </p:cNvPr>
          <p:cNvPicPr>
            <a:picLocks noChangeAspect="1"/>
          </p:cNvPicPr>
          <p:nvPr/>
        </p:nvPicPr>
        <p:blipFill rotWithShape="1">
          <a:blip r:embed="rId2">
            <a:duotone>
              <a:schemeClr val="accent1">
                <a:shade val="45000"/>
                <a:satMod val="135000"/>
              </a:schemeClr>
              <a:prstClr val="white"/>
            </a:duotone>
            <a:alphaModFix amt="40000"/>
          </a:blip>
          <a:srcRect b="25000"/>
          <a:stretch/>
        </p:blipFill>
        <p:spPr>
          <a:xfrm>
            <a:off x="-3028" y="10"/>
            <a:ext cx="12191980" cy="6857990"/>
          </a:xfrm>
          <a:prstGeom prst="rect">
            <a:avLst/>
          </a:prstGeom>
        </p:spPr>
      </p:pic>
      <p:sp>
        <p:nvSpPr>
          <p:cNvPr id="2" name="Title 1">
            <a:extLst>
              <a:ext uri="{FF2B5EF4-FFF2-40B4-BE49-F238E27FC236}">
                <a16:creationId xmlns:a16="http://schemas.microsoft.com/office/drawing/2014/main" id="{E25E3103-B97C-B64C-82CB-9AD030663D3F}"/>
              </a:ext>
            </a:extLst>
          </p:cNvPr>
          <p:cNvSpPr>
            <a:spLocks noGrp="1"/>
          </p:cNvSpPr>
          <p:nvPr>
            <p:ph type="ctrTitle"/>
          </p:nvPr>
        </p:nvSpPr>
        <p:spPr>
          <a:xfrm>
            <a:off x="838200" y="693965"/>
            <a:ext cx="10512552" cy="3379820"/>
          </a:xfrm>
        </p:spPr>
        <p:txBody>
          <a:bodyPr>
            <a:normAutofit/>
          </a:bodyPr>
          <a:lstStyle/>
          <a:p>
            <a:r>
              <a:rPr lang="en-US" sz="6600" dirty="0"/>
              <a:t>Free Inquiry Reflection #3</a:t>
            </a:r>
          </a:p>
        </p:txBody>
      </p:sp>
      <p:sp>
        <p:nvSpPr>
          <p:cNvPr id="3" name="Subtitle 2">
            <a:extLst>
              <a:ext uri="{FF2B5EF4-FFF2-40B4-BE49-F238E27FC236}">
                <a16:creationId xmlns:a16="http://schemas.microsoft.com/office/drawing/2014/main" id="{36ABED70-054F-3947-B82E-AD6F26E1CBC3}"/>
              </a:ext>
            </a:extLst>
          </p:cNvPr>
          <p:cNvSpPr>
            <a:spLocks noGrp="1"/>
          </p:cNvSpPr>
          <p:nvPr>
            <p:ph type="subTitle" idx="1"/>
          </p:nvPr>
        </p:nvSpPr>
        <p:spPr>
          <a:xfrm>
            <a:off x="841248" y="4983480"/>
            <a:ext cx="10512552" cy="1318466"/>
          </a:xfrm>
        </p:spPr>
        <p:txBody>
          <a:bodyPr>
            <a:normAutofit lnSpcReduction="10000"/>
          </a:bodyPr>
          <a:lstStyle/>
          <a:p>
            <a:pPr algn="ctr">
              <a:lnSpc>
                <a:spcPct val="100000"/>
              </a:lnSpc>
            </a:pPr>
            <a:r>
              <a:rPr lang="en-US" sz="4000" dirty="0"/>
              <a:t>Jessica McDougall</a:t>
            </a:r>
          </a:p>
          <a:p>
            <a:pPr algn="ctr">
              <a:lnSpc>
                <a:spcPct val="100000"/>
              </a:lnSpc>
            </a:pPr>
            <a:r>
              <a:rPr lang="en-US" sz="4000" dirty="0"/>
              <a:t>February 5, 2021</a:t>
            </a:r>
          </a:p>
        </p:txBody>
      </p:sp>
      <p:sp>
        <p:nvSpPr>
          <p:cNvPr id="24" name="Rectangle 6">
            <a:extLst>
              <a:ext uri="{FF2B5EF4-FFF2-40B4-BE49-F238E27FC236}">
                <a16:creationId xmlns:a16="http://schemas.microsoft.com/office/drawing/2014/main" id="{1886631C-CD62-4E60-A5E7-767EEAEB4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18176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6FC893-260B-3047-BC01-D4022305355D}"/>
              </a:ext>
            </a:extLst>
          </p:cNvPr>
          <p:cNvSpPr>
            <a:spLocks noGrp="1"/>
          </p:cNvSpPr>
          <p:nvPr>
            <p:ph type="title"/>
          </p:nvPr>
        </p:nvSpPr>
        <p:spPr>
          <a:xfrm>
            <a:off x="841248" y="548640"/>
            <a:ext cx="3419540" cy="5431536"/>
          </a:xfrm>
        </p:spPr>
        <p:txBody>
          <a:bodyPr>
            <a:normAutofit/>
          </a:bodyPr>
          <a:lstStyle/>
          <a:p>
            <a:r>
              <a:rPr lang="en-US" sz="4700" dirty="0"/>
              <a:t>Additional Thoughts and References:</a:t>
            </a:r>
          </a:p>
        </p:txBody>
      </p:sp>
      <p:sp>
        <p:nvSpPr>
          <p:cNvPr id="10" name="Rectangle 6">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rgbClr val="21B838"/>
          </a:solidFill>
          <a:ln w="41275" cap="rnd">
            <a:solidFill>
              <a:srgbClr val="21B83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5169E2-0FC4-1843-8994-2E8A9D40C157}"/>
              </a:ext>
            </a:extLst>
          </p:cNvPr>
          <p:cNvSpPr>
            <a:spLocks noGrp="1"/>
          </p:cNvSpPr>
          <p:nvPr>
            <p:ph idx="1"/>
          </p:nvPr>
        </p:nvSpPr>
        <p:spPr>
          <a:xfrm>
            <a:off x="5298595" y="552091"/>
            <a:ext cx="6052158" cy="5431536"/>
          </a:xfrm>
        </p:spPr>
        <p:txBody>
          <a:bodyPr anchor="ctr">
            <a:normAutofit/>
          </a:bodyPr>
          <a:lstStyle/>
          <a:p>
            <a:r>
              <a:rPr lang="en-US" sz="2400" dirty="0">
                <a:latin typeface="Times New Roman" panose="02020603050405020304" pitchFamily="18" charset="0"/>
                <a:cs typeface="Times New Roman" panose="02020603050405020304" pitchFamily="18" charset="0"/>
              </a:rPr>
              <a:t>All photographs attached within this PowerPoint are taken by me, from my iPhone</a:t>
            </a:r>
          </a:p>
          <a:p>
            <a:r>
              <a:rPr lang="en-US" sz="2400" dirty="0">
                <a:latin typeface="Times New Roman" panose="02020603050405020304" pitchFamily="18" charset="0"/>
                <a:cs typeface="Times New Roman" panose="02020603050405020304" pitchFamily="18" charset="0"/>
              </a:rPr>
              <a:t>I will continue to look at new outdoor activities and there significance on an individuals physical and mental health, and will proceed to research and provide links and articles that support my inquires </a:t>
            </a:r>
          </a:p>
          <a:p>
            <a:r>
              <a:rPr lang="en-US" sz="2400" dirty="0">
                <a:latin typeface="Times New Roman" panose="02020603050405020304" pitchFamily="18" charset="0"/>
                <a:cs typeface="Times New Roman" panose="02020603050405020304" pitchFamily="18" charset="0"/>
              </a:rPr>
              <a:t>Bernie Sanders Photo retrieved from </a:t>
            </a:r>
            <a:r>
              <a:rPr lang="en-US" sz="2400" dirty="0">
                <a:latin typeface="Times New Roman" panose="02020603050405020304" pitchFamily="18" charset="0"/>
                <a:cs typeface="Times New Roman" panose="02020603050405020304" pitchFamily="18" charset="0"/>
                <a:hlinkClick r:id="rId2"/>
              </a:rPr>
              <a:t>https://</a:t>
            </a:r>
            <a:r>
              <a:rPr lang="en-US" sz="2400" dirty="0" err="1">
                <a:latin typeface="Times New Roman" panose="02020603050405020304" pitchFamily="18" charset="0"/>
                <a:cs typeface="Times New Roman" panose="02020603050405020304" pitchFamily="18" charset="0"/>
                <a:hlinkClick r:id="rId2"/>
              </a:rPr>
              <a:t>people.com</a:t>
            </a:r>
            <a:r>
              <a:rPr lang="en-US" sz="2400" dirty="0">
                <a:latin typeface="Times New Roman" panose="02020603050405020304" pitchFamily="18" charset="0"/>
                <a:cs typeface="Times New Roman" panose="02020603050405020304" pitchFamily="18" charset="0"/>
                <a:hlinkClick r:id="rId2"/>
              </a:rPr>
              <a:t>/style/</a:t>
            </a:r>
            <a:r>
              <a:rPr lang="en-US" sz="2400" dirty="0" err="1">
                <a:latin typeface="Times New Roman" panose="02020603050405020304" pitchFamily="18" charset="0"/>
                <a:cs typeface="Times New Roman" panose="02020603050405020304" pitchFamily="18" charset="0"/>
                <a:hlinkClick r:id="rId2"/>
              </a:rPr>
              <a:t>bernie</a:t>
            </a:r>
            <a:r>
              <a:rPr lang="en-US" sz="2400" dirty="0">
                <a:latin typeface="Times New Roman" panose="02020603050405020304" pitchFamily="18" charset="0"/>
                <a:cs typeface="Times New Roman" panose="02020603050405020304" pitchFamily="18" charset="0"/>
                <a:hlinkClick r:id="rId2"/>
              </a:rPr>
              <a:t>-sanders-viral-meme-crewneck-charity-sells-out-after-day/</a:t>
            </a: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272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C1024-2786-C34C-B52B-16D297230253}"/>
              </a:ext>
            </a:extLst>
          </p:cNvPr>
          <p:cNvSpPr>
            <a:spLocks noGrp="1"/>
          </p:cNvSpPr>
          <p:nvPr>
            <p:ph type="title"/>
          </p:nvPr>
        </p:nvSpPr>
        <p:spPr>
          <a:xfrm>
            <a:off x="640080" y="325369"/>
            <a:ext cx="4368602" cy="1956841"/>
          </a:xfrm>
        </p:spPr>
        <p:txBody>
          <a:bodyPr anchor="b">
            <a:normAutofit/>
          </a:bodyPr>
          <a:lstStyle/>
          <a:p>
            <a:pPr>
              <a:lnSpc>
                <a:spcPct val="90000"/>
              </a:lnSpc>
            </a:pPr>
            <a:r>
              <a:rPr lang="en-US" sz="4100" dirty="0"/>
              <a:t>This Week’s Inquiry Reflection</a:t>
            </a:r>
          </a:p>
        </p:txBody>
      </p:sp>
      <p:sp>
        <p:nvSpPr>
          <p:cNvPr id="1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21B838"/>
          </a:solidFill>
          <a:ln w="38100" cap="rnd">
            <a:solidFill>
              <a:srgbClr val="21B83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tree, sky, beach&#10;&#10;Description automatically generated">
            <a:extLst>
              <a:ext uri="{FF2B5EF4-FFF2-40B4-BE49-F238E27FC236}">
                <a16:creationId xmlns:a16="http://schemas.microsoft.com/office/drawing/2014/main" id="{B1711441-155C-7642-974E-1D75C2F82D0B}"/>
              </a:ext>
            </a:extLst>
          </p:cNvPr>
          <p:cNvPicPr>
            <a:picLocks noChangeAspect="1"/>
          </p:cNvPicPr>
          <p:nvPr/>
        </p:nvPicPr>
        <p:blipFill rotWithShape="1">
          <a:blip r:embed="rId2"/>
          <a:srcRect l="7180" r="1759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ontent Placeholder 2">
            <a:extLst>
              <a:ext uri="{FF2B5EF4-FFF2-40B4-BE49-F238E27FC236}">
                <a16:creationId xmlns:a16="http://schemas.microsoft.com/office/drawing/2014/main" id="{9F180C64-C071-CF47-8BB8-20331DC5CD74}"/>
              </a:ext>
            </a:extLst>
          </p:cNvPr>
          <p:cNvSpPr>
            <a:spLocks noGrp="1"/>
          </p:cNvSpPr>
          <p:nvPr>
            <p:ph idx="1"/>
          </p:nvPr>
        </p:nvSpPr>
        <p:spPr>
          <a:xfrm>
            <a:off x="640080" y="2872899"/>
            <a:ext cx="4243589" cy="3320668"/>
          </a:xfrm>
        </p:spPr>
        <p:txBody>
          <a:bodyPr>
            <a:normAutofit/>
          </a:bodyPr>
          <a:lstStyle/>
          <a:p>
            <a:pPr>
              <a:lnSpc>
                <a:spcPct val="100000"/>
              </a:lnSpc>
            </a:pPr>
            <a:r>
              <a:rPr lang="en-US" sz="2000" dirty="0">
                <a:latin typeface="Times New Roman" panose="02020603050405020304" pitchFamily="18" charset="0"/>
                <a:cs typeface="Times New Roman" panose="02020603050405020304" pitchFamily="18" charset="0"/>
              </a:rPr>
              <a:t>Based on our previous lectures, I have decided to incorporate our learnings with PowerPoint to discuss my inquiry reflection for this week</a:t>
            </a:r>
          </a:p>
          <a:p>
            <a:pPr>
              <a:lnSpc>
                <a:spcPct val="100000"/>
              </a:lnSpc>
            </a:pPr>
            <a:r>
              <a:rPr lang="en-US" sz="2000" dirty="0">
                <a:latin typeface="Times New Roman" panose="02020603050405020304" pitchFamily="18" charset="0"/>
                <a:cs typeface="Times New Roman" panose="02020603050405020304" pitchFamily="18" charset="0"/>
              </a:rPr>
              <a:t>As aforementioned in my previous reflection posts regarding my inquiry, my topic is primarily based on exploring nature and its benefits on mental and physical health in individuals</a:t>
            </a:r>
          </a:p>
          <a:p>
            <a:pPr marL="0" indent="0">
              <a:lnSpc>
                <a:spcPct val="100000"/>
              </a:lnSpc>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078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E59424-33E1-4F37-8425-9F1139219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694F8A0-A600-40AB-84BE-03637A1D7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4745565" y="-4745565"/>
            <a:ext cx="2700870" cy="12192000"/>
          </a:xfrm>
          <a:custGeom>
            <a:avLst/>
            <a:gdLst>
              <a:gd name="connsiteX0" fmla="*/ 0 w 2700870"/>
              <a:gd name="connsiteY0" fmla="*/ 0 h 12192000"/>
              <a:gd name="connsiteX1" fmla="*/ 0 w 2700870"/>
              <a:gd name="connsiteY1" fmla="*/ 12192000 h 12192000"/>
              <a:gd name="connsiteX2" fmla="*/ 2661694 w 2700870"/>
              <a:gd name="connsiteY2" fmla="*/ 12192000 h 12192000"/>
              <a:gd name="connsiteX3" fmla="*/ 2632716 w 2700870"/>
              <a:gd name="connsiteY3" fmla="*/ 11941855 h 12192000"/>
              <a:gd name="connsiteX4" fmla="*/ 2605238 w 2700870"/>
              <a:gd name="connsiteY4" fmla="*/ 10895781 h 12192000"/>
              <a:gd name="connsiteX5" fmla="*/ 2672927 w 2700870"/>
              <a:gd name="connsiteY5" fmla="*/ 9729981 h 12192000"/>
              <a:gd name="connsiteX6" fmla="*/ 2672927 w 2700870"/>
              <a:gd name="connsiteY6" fmla="*/ 9349685 h 12192000"/>
              <a:gd name="connsiteX7" fmla="*/ 2665256 w 2700870"/>
              <a:gd name="connsiteY7" fmla="*/ 8947869 h 12192000"/>
              <a:gd name="connsiteX8" fmla="*/ 2666835 w 2700870"/>
              <a:gd name="connsiteY8" fmla="*/ 7719557 h 12192000"/>
              <a:gd name="connsiteX9" fmla="*/ 2648109 w 2700870"/>
              <a:gd name="connsiteY9" fmla="*/ 6285351 h 12192000"/>
              <a:gd name="connsiteX10" fmla="*/ 2672476 w 2700870"/>
              <a:gd name="connsiteY10" fmla="*/ 5314115 h 12192000"/>
              <a:gd name="connsiteX11" fmla="*/ 2662774 w 2700870"/>
              <a:gd name="connsiteY11" fmla="*/ 4956020 h 12192000"/>
              <a:gd name="connsiteX12" fmla="*/ 2679020 w 2700870"/>
              <a:gd name="connsiteY12" fmla="*/ 4142653 h 12192000"/>
              <a:gd name="connsiteX13" fmla="*/ 2681951 w 2700870"/>
              <a:gd name="connsiteY13" fmla="*/ 3198141 h 12192000"/>
              <a:gd name="connsiteX14" fmla="*/ 2632541 w 2700870"/>
              <a:gd name="connsiteY14" fmla="*/ 1982283 h 12192000"/>
              <a:gd name="connsiteX15" fmla="*/ 2667512 w 2700870"/>
              <a:gd name="connsiteY15" fmla="*/ 1445702 h 12192000"/>
              <a:gd name="connsiteX16" fmla="*/ 2660518 w 2700870"/>
              <a:gd name="connsiteY16" fmla="*/ 750797 h 12192000"/>
              <a:gd name="connsiteX17" fmla="*/ 2651539 w 2700870"/>
              <a:gd name="connsiteY17" fmla="*/ 168769 h 12192000"/>
              <a:gd name="connsiteX18" fmla="*/ 2668618 w 2700870"/>
              <a:gd name="connsiteY18" fmla="*/ 0 h 12192000"/>
              <a:gd name="connsiteX19" fmla="*/ 781493 w 2700870"/>
              <a:gd name="connsiteY19" fmla="*/ 0 h 12192000"/>
              <a:gd name="connsiteX20" fmla="*/ 409569 w 2700870"/>
              <a:gd name="connsiteY20"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0870" h="12192000">
                <a:moveTo>
                  <a:pt x="0" y="0"/>
                </a:moveTo>
                <a:lnTo>
                  <a:pt x="0" y="12192000"/>
                </a:lnTo>
                <a:lnTo>
                  <a:pt x="2661694" y="12192000"/>
                </a:lnTo>
                <a:lnTo>
                  <a:pt x="2632716" y="11941855"/>
                </a:lnTo>
                <a:cubicBezTo>
                  <a:pt x="2602362" y="11594183"/>
                  <a:pt x="2599485" y="11245047"/>
                  <a:pt x="2605238" y="10895781"/>
                </a:cubicBezTo>
                <a:cubicBezTo>
                  <a:pt x="2611558" y="10506425"/>
                  <a:pt x="2629380" y="10117297"/>
                  <a:pt x="2672927" y="9729981"/>
                </a:cubicBezTo>
                <a:cubicBezTo>
                  <a:pt x="2684548" y="9603480"/>
                  <a:pt x="2684548" y="9476187"/>
                  <a:pt x="2672927" y="9349685"/>
                </a:cubicBezTo>
                <a:cubicBezTo>
                  <a:pt x="2663496" y="9215958"/>
                  <a:pt x="2660924" y="9081848"/>
                  <a:pt x="2665256" y="8947869"/>
                </a:cubicBezTo>
                <a:cubicBezTo>
                  <a:pt x="2678116" y="8538360"/>
                  <a:pt x="2648559" y="8128618"/>
                  <a:pt x="2666835" y="7719557"/>
                </a:cubicBezTo>
                <a:cubicBezTo>
                  <a:pt x="2688269" y="7240958"/>
                  <a:pt x="2663226" y="6763493"/>
                  <a:pt x="2648109" y="6285351"/>
                </a:cubicBezTo>
                <a:cubicBezTo>
                  <a:pt x="2637956" y="5961455"/>
                  <a:pt x="2631636" y="5637330"/>
                  <a:pt x="2672476" y="5314115"/>
                </a:cubicBezTo>
                <a:cubicBezTo>
                  <a:pt x="2687594" y="5195204"/>
                  <a:pt x="2674732" y="5074932"/>
                  <a:pt x="2662774" y="4956020"/>
                </a:cubicBezTo>
                <a:cubicBezTo>
                  <a:pt x="2635699" y="4683988"/>
                  <a:pt x="2650591" y="4413093"/>
                  <a:pt x="2679020" y="4142653"/>
                </a:cubicBezTo>
                <a:cubicBezTo>
                  <a:pt x="2712412" y="3827814"/>
                  <a:pt x="2702710" y="3513204"/>
                  <a:pt x="2681951" y="3198141"/>
                </a:cubicBezTo>
                <a:cubicBezTo>
                  <a:pt x="2655103" y="2793383"/>
                  <a:pt x="2621257" y="2389987"/>
                  <a:pt x="2632541" y="1982283"/>
                </a:cubicBezTo>
                <a:cubicBezTo>
                  <a:pt x="2637279" y="1803119"/>
                  <a:pt x="2653299" y="1624412"/>
                  <a:pt x="2667512" y="1445702"/>
                </a:cubicBezTo>
                <a:cubicBezTo>
                  <a:pt x="2682111" y="1214217"/>
                  <a:pt x="2679764" y="981948"/>
                  <a:pt x="2660518" y="750797"/>
                </a:cubicBezTo>
                <a:cubicBezTo>
                  <a:pt x="2647658" y="556628"/>
                  <a:pt x="2639366" y="362460"/>
                  <a:pt x="2651539" y="168769"/>
                </a:cubicBezTo>
                <a:lnTo>
                  <a:pt x="2668618" y="0"/>
                </a:lnTo>
                <a:lnTo>
                  <a:pt x="781493" y="0"/>
                </a:lnTo>
                <a:lnTo>
                  <a:pt x="409569" y="0"/>
                </a:lnTo>
                <a:close/>
              </a:path>
            </a:pathLst>
          </a:custGeom>
          <a:solidFill>
            <a:srgbClr val="21B8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45694A4-6F82-C948-BD50-5BAEA291758E}"/>
              </a:ext>
            </a:extLst>
          </p:cNvPr>
          <p:cNvSpPr>
            <a:spLocks noGrp="1"/>
          </p:cNvSpPr>
          <p:nvPr>
            <p:ph type="title"/>
          </p:nvPr>
        </p:nvSpPr>
        <p:spPr>
          <a:xfrm>
            <a:off x="630936" y="749173"/>
            <a:ext cx="3475383" cy="1600200"/>
          </a:xfrm>
        </p:spPr>
        <p:txBody>
          <a:bodyPr anchor="ctr">
            <a:normAutofit/>
          </a:bodyPr>
          <a:lstStyle/>
          <a:p>
            <a:pPr>
              <a:lnSpc>
                <a:spcPct val="90000"/>
              </a:lnSpc>
            </a:pPr>
            <a:r>
              <a:rPr lang="en-US" sz="3400">
                <a:solidFill>
                  <a:schemeClr val="bg1"/>
                </a:solidFill>
              </a:rPr>
              <a:t>Activities Associated with the Outdoors</a:t>
            </a:r>
          </a:p>
        </p:txBody>
      </p:sp>
      <p:sp>
        <p:nvSpPr>
          <p:cNvPr id="22"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749173"/>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chemeClr val="bg1"/>
          </a:solidFill>
          <a:ln w="34925">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BD3113-DE49-1047-86C0-EE7DA8A94F22}"/>
              </a:ext>
            </a:extLst>
          </p:cNvPr>
          <p:cNvSpPr>
            <a:spLocks noGrp="1"/>
          </p:cNvSpPr>
          <p:nvPr>
            <p:ph idx="1"/>
          </p:nvPr>
        </p:nvSpPr>
        <p:spPr>
          <a:xfrm>
            <a:off x="4594613" y="254899"/>
            <a:ext cx="6966451" cy="2094474"/>
          </a:xfrm>
        </p:spPr>
        <p:txBody>
          <a:bodyPr anchor="ctr">
            <a:normAutofit lnSpcReduction="10000"/>
          </a:bodyPr>
          <a:lstStyle/>
          <a:p>
            <a:pPr>
              <a:lnSpc>
                <a:spcPct val="100000"/>
              </a:lnSpc>
            </a:pPr>
            <a:r>
              <a:rPr lang="en-US" sz="1900" dirty="0">
                <a:solidFill>
                  <a:schemeClr val="bg1"/>
                </a:solidFill>
                <a:latin typeface="Times New Roman" panose="02020603050405020304" pitchFamily="18" charset="0"/>
                <a:cs typeface="Times New Roman" panose="02020603050405020304" pitchFamily="18" charset="0"/>
              </a:rPr>
              <a:t>Exploring the outdoors can be more than simply going on a walk in your local neighborhood to get fresh air. Exploring the outdoors has a wide variety of activities to engage in to fully experience the benefits of nature to positively impact an individuals physical and mental health</a:t>
            </a:r>
          </a:p>
          <a:p>
            <a:pPr>
              <a:lnSpc>
                <a:spcPct val="100000"/>
              </a:lnSpc>
            </a:pPr>
            <a:r>
              <a:rPr lang="en-US" sz="1900" dirty="0">
                <a:solidFill>
                  <a:schemeClr val="bg1"/>
                </a:solidFill>
                <a:latin typeface="Times New Roman" panose="02020603050405020304" pitchFamily="18" charset="0"/>
                <a:cs typeface="Times New Roman" panose="02020603050405020304" pitchFamily="18" charset="0"/>
              </a:rPr>
              <a:t>Below are a few photographs of diverse outdoor activities that I have taken during my adventures </a:t>
            </a:r>
          </a:p>
        </p:txBody>
      </p:sp>
      <p:pic>
        <p:nvPicPr>
          <p:cNvPr id="13" name="Picture 12">
            <a:extLst>
              <a:ext uri="{FF2B5EF4-FFF2-40B4-BE49-F238E27FC236}">
                <a16:creationId xmlns:a16="http://schemas.microsoft.com/office/drawing/2014/main" id="{126814E8-ABE7-474C-A111-CA35AE858162}"/>
              </a:ext>
            </a:extLst>
          </p:cNvPr>
          <p:cNvPicPr>
            <a:picLocks noChangeAspect="1"/>
          </p:cNvPicPr>
          <p:nvPr/>
        </p:nvPicPr>
        <p:blipFill>
          <a:blip r:embed="rId2"/>
          <a:stretch>
            <a:fillRect/>
          </a:stretch>
        </p:blipFill>
        <p:spPr>
          <a:xfrm rot="5400000">
            <a:off x="-241264" y="3732957"/>
            <a:ext cx="3673784" cy="2066503"/>
          </a:xfrm>
          <a:prstGeom prst="rect">
            <a:avLst/>
          </a:prstGeom>
        </p:spPr>
      </p:pic>
      <p:pic>
        <p:nvPicPr>
          <p:cNvPr id="5" name="Picture 4" descr="A picture containing snow, outdoor, person, snowboarding&#10;&#10;Description automatically generated">
            <a:extLst>
              <a:ext uri="{FF2B5EF4-FFF2-40B4-BE49-F238E27FC236}">
                <a16:creationId xmlns:a16="http://schemas.microsoft.com/office/drawing/2014/main" id="{4C0D812E-4791-2744-8B36-5535F7D3FAC9}"/>
              </a:ext>
            </a:extLst>
          </p:cNvPr>
          <p:cNvPicPr>
            <a:picLocks noChangeAspect="1"/>
          </p:cNvPicPr>
          <p:nvPr/>
        </p:nvPicPr>
        <p:blipFill>
          <a:blip r:embed="rId3"/>
          <a:stretch>
            <a:fillRect/>
          </a:stretch>
        </p:blipFill>
        <p:spPr>
          <a:xfrm rot="5400000">
            <a:off x="2757968" y="3388540"/>
            <a:ext cx="3673784" cy="2755338"/>
          </a:xfrm>
          <a:prstGeom prst="rect">
            <a:avLst/>
          </a:prstGeom>
        </p:spPr>
      </p:pic>
      <p:pic>
        <p:nvPicPr>
          <p:cNvPr id="7" name="Picture 6" descr="A picture containing outdoor, tree&#10;&#10;Description automatically generated">
            <a:extLst>
              <a:ext uri="{FF2B5EF4-FFF2-40B4-BE49-F238E27FC236}">
                <a16:creationId xmlns:a16="http://schemas.microsoft.com/office/drawing/2014/main" id="{83728B5C-53F0-1C41-B55B-F16B6D726038}"/>
              </a:ext>
            </a:extLst>
          </p:cNvPr>
          <p:cNvPicPr>
            <a:picLocks noChangeAspect="1"/>
          </p:cNvPicPr>
          <p:nvPr/>
        </p:nvPicPr>
        <p:blipFill>
          <a:blip r:embed="rId4"/>
          <a:stretch>
            <a:fillRect/>
          </a:stretch>
        </p:blipFill>
        <p:spPr>
          <a:xfrm rot="5400000">
            <a:off x="5766344" y="3388540"/>
            <a:ext cx="3673784" cy="2755338"/>
          </a:xfrm>
          <a:prstGeom prst="rect">
            <a:avLst/>
          </a:prstGeom>
        </p:spPr>
      </p:pic>
      <p:pic>
        <p:nvPicPr>
          <p:cNvPr id="9" name="Picture 8" descr="A picture containing nature, outdoor&#10;&#10;Description automatically generated">
            <a:extLst>
              <a:ext uri="{FF2B5EF4-FFF2-40B4-BE49-F238E27FC236}">
                <a16:creationId xmlns:a16="http://schemas.microsoft.com/office/drawing/2014/main" id="{DCE366CF-BE92-D546-9F56-2D254E9B522A}"/>
              </a:ext>
            </a:extLst>
          </p:cNvPr>
          <p:cNvPicPr>
            <a:picLocks noChangeAspect="1"/>
          </p:cNvPicPr>
          <p:nvPr/>
        </p:nvPicPr>
        <p:blipFill>
          <a:blip r:embed="rId5"/>
          <a:stretch>
            <a:fillRect/>
          </a:stretch>
        </p:blipFill>
        <p:spPr>
          <a:xfrm rot="5400000">
            <a:off x="8759480" y="3388540"/>
            <a:ext cx="3673784" cy="2755338"/>
          </a:xfrm>
          <a:prstGeom prst="rect">
            <a:avLst/>
          </a:prstGeom>
        </p:spPr>
      </p:pic>
    </p:spTree>
    <p:extLst>
      <p:ext uri="{BB962C8B-B14F-4D97-AF65-F5344CB8AC3E}">
        <p14:creationId xmlns:p14="http://schemas.microsoft.com/office/powerpoint/2010/main" val="2234947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F14CBB-0E68-0945-BF73-645B5D5F2FE5}"/>
              </a:ext>
            </a:extLst>
          </p:cNvPr>
          <p:cNvSpPr>
            <a:spLocks noGrp="1"/>
          </p:cNvSpPr>
          <p:nvPr>
            <p:ph type="title"/>
          </p:nvPr>
        </p:nvSpPr>
        <p:spPr>
          <a:xfrm>
            <a:off x="576072" y="238539"/>
            <a:ext cx="11018520" cy="1434415"/>
          </a:xfrm>
        </p:spPr>
        <p:txBody>
          <a:bodyPr anchor="b">
            <a:normAutofit/>
          </a:bodyPr>
          <a:lstStyle/>
          <a:p>
            <a:r>
              <a:rPr lang="en-US" sz="7200"/>
              <a:t>Examples of Activities</a:t>
            </a:r>
          </a:p>
        </p:txBody>
      </p:sp>
      <p:sp>
        <p:nvSpPr>
          <p:cNvPr id="1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21B838"/>
          </a:solidFill>
          <a:ln w="38100" cap="rnd">
            <a:solidFill>
              <a:srgbClr val="21B83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58CCAF-9EF8-8E40-93CC-488671A3B727}"/>
              </a:ext>
            </a:extLst>
          </p:cNvPr>
          <p:cNvSpPr>
            <a:spLocks noGrp="1"/>
          </p:cNvSpPr>
          <p:nvPr>
            <p:ph idx="1"/>
          </p:nvPr>
        </p:nvSpPr>
        <p:spPr>
          <a:xfrm>
            <a:off x="572493" y="2071316"/>
            <a:ext cx="6713552" cy="4119172"/>
          </a:xfrm>
        </p:spPr>
        <p:txBody>
          <a:bodyPr anchor="t">
            <a:normAutofit/>
          </a:bodyPr>
          <a:lstStyle/>
          <a:p>
            <a:pPr>
              <a:lnSpc>
                <a:spcPct val="100000"/>
              </a:lnSpc>
            </a:pPr>
            <a:r>
              <a:rPr lang="en-US" sz="2400" dirty="0">
                <a:latin typeface="Times New Roman" panose="02020603050405020304" pitchFamily="18" charset="0"/>
                <a:cs typeface="Times New Roman" panose="02020603050405020304" pitchFamily="18" charset="0"/>
              </a:rPr>
              <a:t>A few of my personal favourite activities that I have experienced and believe to be significant to benefitting an individuals mental and physical health are:</a:t>
            </a:r>
          </a:p>
          <a:p>
            <a:pPr marL="514350" indent="-514350">
              <a:lnSpc>
                <a:spcPct val="100000"/>
              </a:lnSpc>
              <a:buAutoNum type="arabicParenR"/>
            </a:pPr>
            <a:r>
              <a:rPr lang="en-US" sz="2400" dirty="0">
                <a:latin typeface="Times New Roman" panose="02020603050405020304" pitchFamily="18" charset="0"/>
                <a:cs typeface="Times New Roman" panose="02020603050405020304" pitchFamily="18" charset="0"/>
              </a:rPr>
              <a:t>Hiking/Exploring New Trails</a:t>
            </a:r>
          </a:p>
          <a:p>
            <a:pPr marL="514350" indent="-514350">
              <a:lnSpc>
                <a:spcPct val="100000"/>
              </a:lnSpc>
              <a:buAutoNum type="arabicParenR"/>
            </a:pPr>
            <a:r>
              <a:rPr lang="en-US" sz="2400" dirty="0">
                <a:latin typeface="Times New Roman" panose="02020603050405020304" pitchFamily="18" charset="0"/>
                <a:cs typeface="Times New Roman" panose="02020603050405020304" pitchFamily="18" charset="0"/>
              </a:rPr>
              <a:t>Kayaking</a:t>
            </a:r>
          </a:p>
          <a:p>
            <a:pPr marL="514350" indent="-514350">
              <a:lnSpc>
                <a:spcPct val="100000"/>
              </a:lnSpc>
              <a:buAutoNum type="arabicParenR"/>
            </a:pPr>
            <a:r>
              <a:rPr lang="en-US" sz="2400" dirty="0">
                <a:latin typeface="Times New Roman" panose="02020603050405020304" pitchFamily="18" charset="0"/>
                <a:cs typeface="Times New Roman" panose="02020603050405020304" pitchFamily="18" charset="0"/>
              </a:rPr>
              <a:t>Snowboarding</a:t>
            </a:r>
          </a:p>
          <a:p>
            <a:pPr marL="514350" indent="-514350">
              <a:lnSpc>
                <a:spcPct val="100000"/>
              </a:lnSpc>
              <a:buAutoNum type="arabicParenR"/>
            </a:pPr>
            <a:r>
              <a:rPr lang="en-US" sz="2400" dirty="0">
                <a:latin typeface="Times New Roman" panose="02020603050405020304" pitchFamily="18" charset="0"/>
                <a:cs typeface="Times New Roman" panose="02020603050405020304" pitchFamily="18" charset="0"/>
              </a:rPr>
              <a:t>Camping</a:t>
            </a:r>
          </a:p>
          <a:p>
            <a:pPr marL="0" indent="0">
              <a:lnSpc>
                <a:spcPct val="100000"/>
              </a:lnSpc>
              <a:buNone/>
            </a:pPr>
            <a:r>
              <a:rPr lang="en-US" sz="2400" dirty="0">
                <a:latin typeface="Times New Roman" panose="02020603050405020304" pitchFamily="18" charset="0"/>
                <a:cs typeface="Times New Roman" panose="02020603050405020304" pitchFamily="18" charset="0"/>
              </a:rPr>
              <a:t>….and many more I have yet to experience!</a:t>
            </a:r>
          </a:p>
          <a:p>
            <a:pPr marL="514350" indent="-514350">
              <a:lnSpc>
                <a:spcPct val="100000"/>
              </a:lnSpc>
              <a:buAutoNum type="arabicParenR"/>
            </a:pPr>
            <a:endParaRPr lang="en-US" sz="2000" dirty="0">
              <a:latin typeface="Times New Roman" panose="02020603050405020304" pitchFamily="18" charset="0"/>
              <a:cs typeface="Times New Roman" panose="02020603050405020304" pitchFamily="18" charset="0"/>
            </a:endParaRPr>
          </a:p>
        </p:txBody>
      </p:sp>
      <p:pic>
        <p:nvPicPr>
          <p:cNvPr id="5" name="Picture 4" descr="A picture containing sky, tree, outdoor, nature&#10;&#10;Description automatically generated">
            <a:extLst>
              <a:ext uri="{FF2B5EF4-FFF2-40B4-BE49-F238E27FC236}">
                <a16:creationId xmlns:a16="http://schemas.microsoft.com/office/drawing/2014/main" id="{B18F59BE-8065-574E-A898-F927229CF778}"/>
              </a:ext>
            </a:extLst>
          </p:cNvPr>
          <p:cNvPicPr>
            <a:picLocks noChangeAspect="1"/>
          </p:cNvPicPr>
          <p:nvPr/>
        </p:nvPicPr>
        <p:blipFill rotWithShape="1">
          <a:blip r:embed="rId2"/>
          <a:srcRect t="22042" r="1" b="1"/>
          <a:stretch/>
        </p:blipFill>
        <p:spPr>
          <a:xfrm>
            <a:off x="7286045" y="2093975"/>
            <a:ext cx="4330677" cy="4501493"/>
          </a:xfrm>
          <a:prstGeom prst="rect">
            <a:avLst/>
          </a:prstGeom>
        </p:spPr>
      </p:pic>
    </p:spTree>
    <p:extLst>
      <p:ext uri="{BB962C8B-B14F-4D97-AF65-F5344CB8AC3E}">
        <p14:creationId xmlns:p14="http://schemas.microsoft.com/office/powerpoint/2010/main" val="2785099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C85C96-EA23-734B-AC54-0820387A4E7A}"/>
              </a:ext>
            </a:extLst>
          </p:cNvPr>
          <p:cNvSpPr>
            <a:spLocks noGrp="1"/>
          </p:cNvSpPr>
          <p:nvPr>
            <p:ph type="title"/>
          </p:nvPr>
        </p:nvSpPr>
        <p:spPr>
          <a:xfrm>
            <a:off x="572493" y="238539"/>
            <a:ext cx="11047013" cy="1434415"/>
          </a:xfrm>
        </p:spPr>
        <p:txBody>
          <a:bodyPr anchor="b">
            <a:normAutofit fontScale="90000"/>
          </a:bodyPr>
          <a:lstStyle/>
          <a:p>
            <a:pPr>
              <a:lnSpc>
                <a:spcPct val="90000"/>
              </a:lnSpc>
            </a:pPr>
            <a:r>
              <a:rPr lang="en-US" sz="6100" dirty="0"/>
              <a:t>1) Hiking and Exploring Trails</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21B838"/>
          </a:solidFill>
          <a:ln w="38100" cap="rnd">
            <a:solidFill>
              <a:srgbClr val="21B83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2E65C3-C2E3-7340-9A0E-F1F38C9A787C}"/>
              </a:ext>
            </a:extLst>
          </p:cNvPr>
          <p:cNvPicPr>
            <a:picLocks noChangeAspect="1"/>
          </p:cNvPicPr>
          <p:nvPr/>
        </p:nvPicPr>
        <p:blipFill rotWithShape="1">
          <a:blip r:embed="rId2"/>
          <a:srcRect l="4040" r="25267"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A5BE580A-60AB-4049-923A-C9DE8B6BD086}"/>
              </a:ext>
            </a:extLst>
          </p:cNvPr>
          <p:cNvSpPr>
            <a:spLocks noGrp="1"/>
          </p:cNvSpPr>
          <p:nvPr>
            <p:ph idx="1"/>
          </p:nvPr>
        </p:nvSpPr>
        <p:spPr>
          <a:xfrm>
            <a:off x="4905955" y="2071316"/>
            <a:ext cx="6713552" cy="4114800"/>
          </a:xfrm>
        </p:spPr>
        <p:txBody>
          <a:bodyPr anchor="t">
            <a:normAutofit/>
          </a:bodyPr>
          <a:lstStyle/>
          <a:p>
            <a:pPr>
              <a:lnSpc>
                <a:spcPct val="100000"/>
              </a:lnSpc>
            </a:pPr>
            <a:r>
              <a:rPr lang="en-US" sz="2200" dirty="0">
                <a:latin typeface="Times New Roman" panose="02020603050405020304" pitchFamily="18" charset="0"/>
                <a:cs typeface="Times New Roman" panose="02020603050405020304" pitchFamily="18" charset="0"/>
              </a:rPr>
              <a:t>Hiking and adventuring out on new trails or familiar trails are both a great mode of exercise for an individual’s physical health</a:t>
            </a:r>
          </a:p>
          <a:p>
            <a:pPr>
              <a:lnSpc>
                <a:spcPct val="100000"/>
              </a:lnSpc>
            </a:pPr>
            <a:r>
              <a:rPr lang="en-US" sz="2200" dirty="0">
                <a:latin typeface="Times New Roman" panose="02020603050405020304" pitchFamily="18" charset="0"/>
                <a:cs typeface="Times New Roman" panose="02020603050405020304" pitchFamily="18" charset="0"/>
              </a:rPr>
              <a:t>Hiking and adventuring also enables individuals to breathe in fresh air, boost any mood, reduce stress or tension and calm any anxiety by giving the individual something to look forward to </a:t>
            </a:r>
          </a:p>
          <a:p>
            <a:pPr>
              <a:lnSpc>
                <a:spcPct val="100000"/>
              </a:lnSpc>
            </a:pPr>
            <a:r>
              <a:rPr lang="en-US" sz="2200" dirty="0">
                <a:latin typeface="Times New Roman" panose="02020603050405020304" pitchFamily="18" charset="0"/>
                <a:cs typeface="Times New Roman" panose="02020603050405020304" pitchFamily="18" charset="0"/>
              </a:rPr>
              <a:t>Hiking is a simple way to get exercise by following a designated path that often leads to a beautiful view, despite the difficulties of scaling the side of a mountain, the view at the top is worth it</a:t>
            </a:r>
          </a:p>
        </p:txBody>
      </p:sp>
    </p:spTree>
    <p:extLst>
      <p:ext uri="{BB962C8B-B14F-4D97-AF65-F5344CB8AC3E}">
        <p14:creationId xmlns:p14="http://schemas.microsoft.com/office/powerpoint/2010/main" val="1695238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122BAA-61DC-6A41-B2ED-E4A4D46B0218}"/>
              </a:ext>
            </a:extLst>
          </p:cNvPr>
          <p:cNvSpPr>
            <a:spLocks noGrp="1"/>
          </p:cNvSpPr>
          <p:nvPr>
            <p:ph type="title"/>
          </p:nvPr>
        </p:nvSpPr>
        <p:spPr>
          <a:xfrm>
            <a:off x="630936" y="640080"/>
            <a:ext cx="4818888" cy="1148198"/>
          </a:xfrm>
        </p:spPr>
        <p:txBody>
          <a:bodyPr anchor="b">
            <a:normAutofit/>
          </a:bodyPr>
          <a:lstStyle/>
          <a:p>
            <a:r>
              <a:rPr lang="en-US" sz="5600" dirty="0"/>
              <a:t>2) Kayaking</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21B838"/>
          </a:solidFill>
          <a:ln w="38100" cap="rnd">
            <a:solidFill>
              <a:srgbClr val="21B83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60697B-2C22-0043-9921-A08E4B9CAE25}"/>
              </a:ext>
            </a:extLst>
          </p:cNvPr>
          <p:cNvSpPr>
            <a:spLocks noGrp="1"/>
          </p:cNvSpPr>
          <p:nvPr>
            <p:ph idx="1"/>
          </p:nvPr>
        </p:nvSpPr>
        <p:spPr>
          <a:xfrm>
            <a:off x="630936" y="2572045"/>
            <a:ext cx="6339490" cy="3815665"/>
          </a:xfrm>
        </p:spPr>
        <p:txBody>
          <a:bodyPr anchor="t">
            <a:normAutofit lnSpcReduction="10000"/>
          </a:bodyPr>
          <a:lstStyle/>
          <a:p>
            <a:pPr>
              <a:lnSpc>
                <a:spcPct val="100000"/>
              </a:lnSpc>
            </a:pPr>
            <a:r>
              <a:rPr lang="en-US" sz="2000" dirty="0">
                <a:latin typeface="Times New Roman" panose="02020603050405020304" pitchFamily="18" charset="0"/>
                <a:cs typeface="Times New Roman" panose="02020603050405020304" pitchFamily="18" charset="0"/>
              </a:rPr>
              <a:t> A personal favourite outdoor activity of mine is kayaking because it allows an outdoor adventure opposite to hiking up a dirt path on a mountain or trail</a:t>
            </a:r>
          </a:p>
          <a:p>
            <a:pPr>
              <a:lnSpc>
                <a:spcPct val="100000"/>
              </a:lnSpc>
            </a:pPr>
            <a:r>
              <a:rPr lang="en-US" sz="2000" dirty="0">
                <a:latin typeface="Times New Roman" panose="02020603050405020304" pitchFamily="18" charset="0"/>
                <a:cs typeface="Times New Roman" panose="02020603050405020304" pitchFamily="18" charset="0"/>
              </a:rPr>
              <a:t>In contrast to the physical demands of hiking up a mountain and using your leg muscles, kayaking allows a workout for your arms, core and shoulders</a:t>
            </a:r>
          </a:p>
          <a:p>
            <a:pPr>
              <a:lnSpc>
                <a:spcPct val="100000"/>
              </a:lnSpc>
            </a:pPr>
            <a:r>
              <a:rPr lang="en-US" sz="2000" dirty="0">
                <a:latin typeface="Times New Roman" panose="02020603050405020304" pitchFamily="18" charset="0"/>
                <a:cs typeface="Times New Roman" panose="02020603050405020304" pitchFamily="18" charset="0"/>
              </a:rPr>
              <a:t>Kayaking allows an adventure on the water, changing the view of a hike from mountains to seeing the peacefulness of water, sea creatures (if you’re lucky), and provides a different perspective to a beautiful view than being on land would</a:t>
            </a:r>
          </a:p>
          <a:p>
            <a:pPr>
              <a:lnSpc>
                <a:spcPct val="100000"/>
              </a:lnSpc>
            </a:pPr>
            <a:r>
              <a:rPr lang="en-US" sz="2000" dirty="0">
                <a:latin typeface="Times New Roman" panose="02020603050405020304" pitchFamily="18" charset="0"/>
                <a:cs typeface="Times New Roman" panose="02020603050405020304" pitchFamily="18" charset="0"/>
              </a:rPr>
              <a:t>Canoeing also provides similar benefits!</a:t>
            </a:r>
          </a:p>
        </p:txBody>
      </p:sp>
      <mc:AlternateContent xmlns:mc="http://schemas.openxmlformats.org/markup-compatibility/2006" xmlns:p14="http://schemas.microsoft.com/office/powerpoint/2010/main">
        <mc:Choice Requires="p14">
          <p:contentPart p14:bwMode="auto" r:id="rId2">
            <p14:nvContentPartPr>
              <p14: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5" name="Picture 4" descr="A picture containing outdoor, tree, sky&#10;&#10;Description automatically generated">
            <a:extLst>
              <a:ext uri="{FF2B5EF4-FFF2-40B4-BE49-F238E27FC236}">
                <a16:creationId xmlns:a16="http://schemas.microsoft.com/office/drawing/2014/main" id="{58CDCF09-1984-6F46-BB33-E78333E7679B}"/>
              </a:ext>
            </a:extLst>
          </p:cNvPr>
          <p:cNvPicPr>
            <a:picLocks noChangeAspect="1"/>
          </p:cNvPicPr>
          <p:nvPr/>
        </p:nvPicPr>
        <p:blipFill>
          <a:blip r:embed="rId4"/>
          <a:stretch>
            <a:fillRect/>
          </a:stretch>
        </p:blipFill>
        <p:spPr>
          <a:xfrm rot="5400000">
            <a:off x="6421536" y="1188358"/>
            <a:ext cx="5502840" cy="4183380"/>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1610DEC4-213E-5F46-ABFE-97E63FAA403C}"/>
              </a:ext>
            </a:extLst>
          </p:cNvPr>
          <p:cNvPicPr>
            <a:picLocks noChangeAspect="1"/>
          </p:cNvPicPr>
          <p:nvPr/>
        </p:nvPicPr>
        <p:blipFill rotWithShape="1">
          <a:blip r:embed="rId5"/>
          <a:srcRect l="28403" r="30065"/>
          <a:stretch/>
        </p:blipFill>
        <p:spPr>
          <a:xfrm>
            <a:off x="7451460" y="3747539"/>
            <a:ext cx="697286" cy="1258055"/>
          </a:xfrm>
          <a:prstGeom prst="rect">
            <a:avLst/>
          </a:prstGeom>
        </p:spPr>
      </p:pic>
      <p:sp>
        <p:nvSpPr>
          <p:cNvPr id="8" name="TextBox 7">
            <a:extLst>
              <a:ext uri="{FF2B5EF4-FFF2-40B4-BE49-F238E27FC236}">
                <a16:creationId xmlns:a16="http://schemas.microsoft.com/office/drawing/2014/main" id="{CF0637D3-FAC2-6E4C-9DF4-0B54588823E5}"/>
              </a:ext>
            </a:extLst>
          </p:cNvPr>
          <p:cNvSpPr txBox="1"/>
          <p:nvPr/>
        </p:nvSpPr>
        <p:spPr>
          <a:xfrm>
            <a:off x="5449824" y="6064031"/>
            <a:ext cx="781749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https://</a:t>
            </a:r>
            <a:r>
              <a:rPr lang="en-US" sz="1400" dirty="0" err="1">
                <a:latin typeface="Times New Roman" panose="02020603050405020304" pitchFamily="18" charset="0"/>
                <a:cs typeface="Times New Roman" panose="02020603050405020304" pitchFamily="18" charset="0"/>
              </a:rPr>
              <a:t>people.com</a:t>
            </a:r>
            <a:r>
              <a:rPr lang="en-US" sz="1400" dirty="0">
                <a:latin typeface="Times New Roman" panose="02020603050405020304" pitchFamily="18" charset="0"/>
                <a:cs typeface="Times New Roman" panose="02020603050405020304" pitchFamily="18" charset="0"/>
              </a:rPr>
              <a:t>/style/</a:t>
            </a:r>
            <a:r>
              <a:rPr lang="en-US" sz="1400" dirty="0" err="1">
                <a:latin typeface="Times New Roman" panose="02020603050405020304" pitchFamily="18" charset="0"/>
                <a:cs typeface="Times New Roman" panose="02020603050405020304" pitchFamily="18" charset="0"/>
              </a:rPr>
              <a:t>bernie</a:t>
            </a:r>
            <a:r>
              <a:rPr lang="en-US" sz="1400" dirty="0">
                <a:latin typeface="Times New Roman" panose="02020603050405020304" pitchFamily="18" charset="0"/>
                <a:cs typeface="Times New Roman" panose="02020603050405020304" pitchFamily="18" charset="0"/>
              </a:rPr>
              <a:t>-sanders-viral-meme-crewneck-charity-sells-out-after-day/</a:t>
            </a:r>
          </a:p>
        </p:txBody>
      </p:sp>
    </p:spTree>
    <p:extLst>
      <p:ext uri="{BB962C8B-B14F-4D97-AF65-F5344CB8AC3E}">
        <p14:creationId xmlns:p14="http://schemas.microsoft.com/office/powerpoint/2010/main" val="1607738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AE5D3F-53A5-9C44-98F0-0F1A6E289CEE}"/>
              </a:ext>
            </a:extLst>
          </p:cNvPr>
          <p:cNvSpPr>
            <a:spLocks noGrp="1"/>
          </p:cNvSpPr>
          <p:nvPr>
            <p:ph type="title"/>
          </p:nvPr>
        </p:nvSpPr>
        <p:spPr>
          <a:xfrm>
            <a:off x="630936" y="640080"/>
            <a:ext cx="5465064" cy="1481328"/>
          </a:xfrm>
        </p:spPr>
        <p:txBody>
          <a:bodyPr anchor="b">
            <a:normAutofit/>
          </a:bodyPr>
          <a:lstStyle/>
          <a:p>
            <a:pPr>
              <a:lnSpc>
                <a:spcPct val="90000"/>
              </a:lnSpc>
            </a:pPr>
            <a:r>
              <a:rPr lang="en-US" dirty="0"/>
              <a:t>3) Snowboarding</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21B838"/>
          </a:solidFill>
          <a:ln w="38100" cap="rnd">
            <a:solidFill>
              <a:srgbClr val="21B83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9097C0-3193-5D4C-B9D5-32E6952E4201}"/>
              </a:ext>
            </a:extLst>
          </p:cNvPr>
          <p:cNvSpPr>
            <a:spLocks noGrp="1"/>
          </p:cNvSpPr>
          <p:nvPr>
            <p:ph idx="1"/>
          </p:nvPr>
        </p:nvSpPr>
        <p:spPr>
          <a:xfrm>
            <a:off x="630936" y="2660904"/>
            <a:ext cx="6563262" cy="3547872"/>
          </a:xfrm>
        </p:spPr>
        <p:txBody>
          <a:bodyPr anchor="t">
            <a:normAutofit fontScale="92500"/>
          </a:bodyPr>
          <a:lstStyle/>
          <a:p>
            <a:pPr>
              <a:lnSpc>
                <a:spcPct val="100000"/>
              </a:lnSpc>
            </a:pPr>
            <a:r>
              <a:rPr lang="en-US" sz="2400" dirty="0">
                <a:latin typeface="Times New Roman" panose="02020603050405020304" pitchFamily="18" charset="0"/>
                <a:cs typeface="Times New Roman" panose="02020603050405020304" pitchFamily="18" charset="0"/>
              </a:rPr>
              <a:t>In addition to hiking and kayaking, snowboarding also provides a different perspective and experience in relation to exploring nature</a:t>
            </a:r>
          </a:p>
          <a:p>
            <a:pPr>
              <a:lnSpc>
                <a:spcPct val="100000"/>
              </a:lnSpc>
            </a:pPr>
            <a:r>
              <a:rPr lang="en-US" sz="2400" dirty="0">
                <a:latin typeface="Times New Roman" panose="02020603050405020304" pitchFamily="18" charset="0"/>
                <a:cs typeface="Times New Roman" panose="02020603050405020304" pitchFamily="18" charset="0"/>
              </a:rPr>
              <a:t>Snowboarding allows individuals to be able to explore the mountains in the middle of winter when some hikes may be closed, or it is too cold to kayak</a:t>
            </a:r>
          </a:p>
          <a:p>
            <a:pPr>
              <a:lnSpc>
                <a:spcPct val="100000"/>
              </a:lnSpc>
            </a:pPr>
            <a:r>
              <a:rPr lang="en-US" sz="2400" dirty="0">
                <a:latin typeface="Times New Roman" panose="02020603050405020304" pitchFamily="18" charset="0"/>
                <a:cs typeface="Times New Roman" panose="02020603050405020304" pitchFamily="18" charset="0"/>
              </a:rPr>
              <a:t>Snowboarding provides a diverse experience by being able to compete in an activity, challenges you to improve and have an enjoyable time in snow</a:t>
            </a:r>
          </a:p>
        </p:txBody>
      </p:sp>
      <mc:AlternateContent xmlns:mc="http://schemas.openxmlformats.org/markup-compatibility/2006" xmlns:p14="http://schemas.microsoft.com/office/powerpoint/2010/main">
        <mc:Choice Requires="p14">
          <p:contentPart p14:bwMode="auto" r:id="rId2">
            <p14:nvContentPartPr>
              <p14: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5" name="Picture 4" descr="A picture containing outdoor, nature&#10;&#10;Description automatically generated">
            <a:extLst>
              <a:ext uri="{FF2B5EF4-FFF2-40B4-BE49-F238E27FC236}">
                <a16:creationId xmlns:a16="http://schemas.microsoft.com/office/drawing/2014/main" id="{DC28DC16-FC9C-A546-9003-03E2B2DACCCA}"/>
              </a:ext>
            </a:extLst>
          </p:cNvPr>
          <p:cNvPicPr>
            <a:picLocks noChangeAspect="1"/>
          </p:cNvPicPr>
          <p:nvPr/>
        </p:nvPicPr>
        <p:blipFill>
          <a:blip r:embed="rId4"/>
          <a:stretch>
            <a:fillRect/>
          </a:stretch>
        </p:blipFill>
        <p:spPr>
          <a:xfrm rot="5400000">
            <a:off x="6791517" y="1548888"/>
            <a:ext cx="5577840" cy="3741936"/>
          </a:xfrm>
          <a:prstGeom prst="rect">
            <a:avLst/>
          </a:prstGeom>
        </p:spPr>
      </p:pic>
    </p:spTree>
    <p:extLst>
      <p:ext uri="{BB962C8B-B14F-4D97-AF65-F5344CB8AC3E}">
        <p14:creationId xmlns:p14="http://schemas.microsoft.com/office/powerpoint/2010/main" val="3196309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4">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9770E-8A0E-AB48-AABD-8697F59DFA85}"/>
              </a:ext>
            </a:extLst>
          </p:cNvPr>
          <p:cNvSpPr>
            <a:spLocks noGrp="1"/>
          </p:cNvSpPr>
          <p:nvPr>
            <p:ph type="title"/>
          </p:nvPr>
        </p:nvSpPr>
        <p:spPr>
          <a:xfrm>
            <a:off x="4797501" y="329184"/>
            <a:ext cx="6755626" cy="1783080"/>
          </a:xfrm>
        </p:spPr>
        <p:txBody>
          <a:bodyPr anchor="b">
            <a:normAutofit/>
          </a:bodyPr>
          <a:lstStyle/>
          <a:p>
            <a:r>
              <a:rPr lang="en-US" sz="7200"/>
              <a:t>4) Camping</a:t>
            </a:r>
          </a:p>
        </p:txBody>
      </p:sp>
      <p:sp>
        <p:nvSpPr>
          <p:cNvPr id="26"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21B838"/>
          </a:solidFill>
          <a:ln w="38100" cap="rnd">
            <a:solidFill>
              <a:srgbClr val="21B83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A722CE5-D8DF-7747-B969-3E9AB34C8C96}"/>
              </a:ext>
            </a:extLst>
          </p:cNvPr>
          <p:cNvSpPr>
            <a:spLocks noGrp="1"/>
          </p:cNvSpPr>
          <p:nvPr>
            <p:ph idx="1"/>
          </p:nvPr>
        </p:nvSpPr>
        <p:spPr>
          <a:xfrm>
            <a:off x="4797494" y="2706624"/>
            <a:ext cx="6755626" cy="3483864"/>
          </a:xfrm>
        </p:spPr>
        <p:txBody>
          <a:bodyPr>
            <a:normAutofit lnSpcReduction="10000"/>
          </a:bodyPr>
          <a:lstStyle/>
          <a:p>
            <a:pPr>
              <a:lnSpc>
                <a:spcPct val="100000"/>
              </a:lnSpc>
            </a:pPr>
            <a:r>
              <a:rPr lang="en-US" sz="1800" dirty="0">
                <a:latin typeface="Times New Roman" panose="02020603050405020304" pitchFamily="18" charset="0"/>
                <a:cs typeface="Times New Roman" panose="02020603050405020304" pitchFamily="18" charset="0"/>
              </a:rPr>
              <a:t>Camping allows a chance to spend an extended period in nature and discover what is like to spend the night outside the comfort of your own home</a:t>
            </a:r>
          </a:p>
          <a:p>
            <a:pPr>
              <a:lnSpc>
                <a:spcPct val="100000"/>
              </a:lnSpc>
            </a:pPr>
            <a:r>
              <a:rPr lang="en-US" sz="1800" dirty="0">
                <a:latin typeface="Times New Roman" panose="02020603050405020304" pitchFamily="18" charset="0"/>
                <a:cs typeface="Times New Roman" panose="02020603050405020304" pitchFamily="18" charset="0"/>
              </a:rPr>
              <a:t>While camping, you can fall asleep under the stars while listening to the beautiful sounds of nature</a:t>
            </a:r>
          </a:p>
          <a:p>
            <a:pPr>
              <a:lnSpc>
                <a:spcPct val="100000"/>
              </a:lnSpc>
            </a:pPr>
            <a:r>
              <a:rPr lang="en-US" sz="1800" dirty="0">
                <a:latin typeface="Times New Roman" panose="02020603050405020304" pitchFamily="18" charset="0"/>
                <a:cs typeface="Times New Roman" panose="02020603050405020304" pitchFamily="18" charset="0"/>
              </a:rPr>
              <a:t>During camping, you are also able to engage in various activities such as roasting marshmallows over a campfire or exploring nearby hikes and trails</a:t>
            </a:r>
          </a:p>
          <a:p>
            <a:pPr>
              <a:lnSpc>
                <a:spcPct val="100000"/>
              </a:lnSpc>
            </a:pPr>
            <a:r>
              <a:rPr lang="en-US" sz="1800" dirty="0">
                <a:latin typeface="Times New Roman" panose="02020603050405020304" pitchFamily="18" charset="0"/>
                <a:cs typeface="Times New Roman" panose="02020603050405020304" pitchFamily="18" charset="0"/>
              </a:rPr>
              <a:t>Camping can provide a boost to mental health by escaping the city or your hometown by engaging in a different atmosphere and away from the busyness of your personal life</a:t>
            </a:r>
          </a:p>
          <a:p>
            <a:pPr marL="0" indent="0">
              <a:lnSpc>
                <a:spcPct val="100000"/>
              </a:lnSpc>
              <a:buNone/>
            </a:pPr>
            <a:endParaRPr lang="en-US" sz="15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A0C39F4-C84D-244C-B2E3-9C39C37FF779}"/>
              </a:ext>
            </a:extLst>
          </p:cNvPr>
          <p:cNvPicPr>
            <a:picLocks noChangeAspect="1"/>
          </p:cNvPicPr>
          <p:nvPr/>
        </p:nvPicPr>
        <p:blipFill>
          <a:blip r:embed="rId2"/>
          <a:stretch>
            <a:fillRect/>
          </a:stretch>
        </p:blipFill>
        <p:spPr>
          <a:xfrm rot="5400000">
            <a:off x="-120471" y="743769"/>
            <a:ext cx="3652807" cy="2736989"/>
          </a:xfrm>
          <a:prstGeom prst="rect">
            <a:avLst/>
          </a:prstGeom>
        </p:spPr>
      </p:pic>
      <p:pic>
        <p:nvPicPr>
          <p:cNvPr id="7" name="Picture 6" descr="A picture containing grass, person, outdoor object, overlooking&#10;&#10;Description automatically generated">
            <a:extLst>
              <a:ext uri="{FF2B5EF4-FFF2-40B4-BE49-F238E27FC236}">
                <a16:creationId xmlns:a16="http://schemas.microsoft.com/office/drawing/2014/main" id="{1B74CD98-8E91-214D-B40A-A968CB97119D}"/>
              </a:ext>
            </a:extLst>
          </p:cNvPr>
          <p:cNvPicPr>
            <a:picLocks noChangeAspect="1"/>
          </p:cNvPicPr>
          <p:nvPr/>
        </p:nvPicPr>
        <p:blipFill rotWithShape="1">
          <a:blip r:embed="rId3"/>
          <a:srcRect r="-1028" b="18251"/>
          <a:stretch/>
        </p:blipFill>
        <p:spPr>
          <a:xfrm>
            <a:off x="1276207" y="3306594"/>
            <a:ext cx="2659754" cy="3340715"/>
          </a:xfrm>
          <a:prstGeom prst="rect">
            <a:avLst/>
          </a:prstGeom>
        </p:spPr>
      </p:pic>
    </p:spTree>
    <p:extLst>
      <p:ext uri="{BB962C8B-B14F-4D97-AF65-F5344CB8AC3E}">
        <p14:creationId xmlns:p14="http://schemas.microsoft.com/office/powerpoint/2010/main" val="3858144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4B3BB6-9FE0-BD44-B6F9-C43B4FFC7BD6}"/>
              </a:ext>
            </a:extLst>
          </p:cNvPr>
          <p:cNvSpPr>
            <a:spLocks noGrp="1"/>
          </p:cNvSpPr>
          <p:nvPr>
            <p:ph type="title"/>
          </p:nvPr>
        </p:nvSpPr>
        <p:spPr>
          <a:xfrm>
            <a:off x="4654296" y="329184"/>
            <a:ext cx="6894576" cy="1783080"/>
          </a:xfrm>
        </p:spPr>
        <p:txBody>
          <a:bodyPr anchor="b">
            <a:normAutofit/>
          </a:bodyPr>
          <a:lstStyle/>
          <a:p>
            <a:pPr>
              <a:lnSpc>
                <a:spcPct val="90000"/>
              </a:lnSpc>
            </a:pPr>
            <a:r>
              <a:rPr lang="en-US" sz="5600"/>
              <a:t>…and many more!</a:t>
            </a:r>
          </a:p>
        </p:txBody>
      </p:sp>
      <p:pic>
        <p:nvPicPr>
          <p:cNvPr id="5" name="Picture 4" descr="A picture containing sky, outdoor, water, boat&#10;&#10;Description automatically generated">
            <a:extLst>
              <a:ext uri="{FF2B5EF4-FFF2-40B4-BE49-F238E27FC236}">
                <a16:creationId xmlns:a16="http://schemas.microsoft.com/office/drawing/2014/main" id="{7DCAAC21-482B-C94A-9F61-6C2548502F7F}"/>
              </a:ext>
            </a:extLst>
          </p:cNvPr>
          <p:cNvPicPr>
            <a:picLocks noChangeAspect="1"/>
          </p:cNvPicPr>
          <p:nvPr/>
        </p:nvPicPr>
        <p:blipFill rotWithShape="1">
          <a:blip r:embed="rId2"/>
          <a:srcRect l="27727" r="-1" b="-1"/>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21B838"/>
          </a:solidFill>
          <a:ln w="38100" cap="rnd">
            <a:solidFill>
              <a:srgbClr val="21B83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1D87CD7-A762-644F-B904-5DCBA5AC6333}"/>
              </a:ext>
            </a:extLst>
          </p:cNvPr>
          <p:cNvPicPr>
            <a:picLocks noChangeAspect="1"/>
          </p:cNvPicPr>
          <p:nvPr/>
        </p:nvPicPr>
        <p:blipFill rotWithShape="1">
          <a:blip r:embed="rId3"/>
          <a:srcRect t="7759" r="3" b="10092"/>
          <a:stretch/>
        </p:blipFill>
        <p:spPr>
          <a:xfrm>
            <a:off x="1" y="3912433"/>
            <a:ext cx="4051081" cy="2945567"/>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Content Placeholder 2">
            <a:extLst>
              <a:ext uri="{FF2B5EF4-FFF2-40B4-BE49-F238E27FC236}">
                <a16:creationId xmlns:a16="http://schemas.microsoft.com/office/drawing/2014/main" id="{CD0754E3-2EDA-3A4E-8589-B794DA4BF38B}"/>
              </a:ext>
            </a:extLst>
          </p:cNvPr>
          <p:cNvSpPr>
            <a:spLocks noGrp="1"/>
          </p:cNvSpPr>
          <p:nvPr>
            <p:ph idx="1"/>
          </p:nvPr>
        </p:nvSpPr>
        <p:spPr>
          <a:xfrm>
            <a:off x="4654296" y="2706624"/>
            <a:ext cx="6894576" cy="3483864"/>
          </a:xfrm>
        </p:spPr>
        <p:txBody>
          <a:bodyPr>
            <a:normAutofit/>
          </a:bodyPr>
          <a:lstStyle/>
          <a:p>
            <a:pPr>
              <a:lnSpc>
                <a:spcPct val="100000"/>
              </a:lnSpc>
            </a:pPr>
            <a:r>
              <a:rPr lang="en-US" sz="2200">
                <a:latin typeface="Times New Roman" panose="02020603050405020304" pitchFamily="18" charset="0"/>
                <a:cs typeface="Times New Roman" panose="02020603050405020304" pitchFamily="18" charset="0"/>
              </a:rPr>
              <a:t>In addition to my personal favourite activities, are there many more various activities that allow can individuals to explore and engage with the outdoors that I will continue to research for my inquiry</a:t>
            </a:r>
          </a:p>
          <a:p>
            <a:pPr>
              <a:lnSpc>
                <a:spcPct val="100000"/>
              </a:lnSpc>
            </a:pPr>
            <a:r>
              <a:rPr lang="en-US" sz="2200">
                <a:latin typeface="Times New Roman" panose="02020603050405020304" pitchFamily="18" charset="0"/>
                <a:cs typeface="Times New Roman" panose="02020603050405020304" pitchFamily="18" charset="0"/>
              </a:rPr>
              <a:t>Some additional activities that I will research are:</a:t>
            </a:r>
          </a:p>
          <a:p>
            <a:pPr marL="0" indent="0">
              <a:lnSpc>
                <a:spcPct val="100000"/>
              </a:lnSpc>
              <a:buNone/>
            </a:pPr>
            <a:r>
              <a:rPr lang="en-US" sz="2200">
                <a:latin typeface="Times New Roman" panose="02020603050405020304" pitchFamily="18" charset="0"/>
                <a:cs typeface="Times New Roman" panose="02020603050405020304" pitchFamily="18" charset="0"/>
              </a:rPr>
              <a:t>-Biking/Skateboarding</a:t>
            </a:r>
          </a:p>
          <a:p>
            <a:pPr marL="0" indent="0">
              <a:lnSpc>
                <a:spcPct val="100000"/>
              </a:lnSpc>
              <a:buNone/>
            </a:pPr>
            <a:r>
              <a:rPr lang="en-US" sz="2200">
                <a:latin typeface="Times New Roman" panose="02020603050405020304" pitchFamily="18" charset="0"/>
                <a:cs typeface="Times New Roman" panose="02020603050405020304" pitchFamily="18" charset="0"/>
              </a:rPr>
              <a:t>-Boat activities (wakeboarding, tubing or waterskiing)</a:t>
            </a:r>
          </a:p>
          <a:p>
            <a:pPr marL="0" indent="0">
              <a:lnSpc>
                <a:spcPct val="100000"/>
              </a:lnSpc>
              <a:buNone/>
            </a:pPr>
            <a:r>
              <a:rPr lang="en-US" sz="2200">
                <a:latin typeface="Times New Roman" panose="02020603050405020304" pitchFamily="18" charset="0"/>
                <a:cs typeface="Times New Roman" panose="02020603050405020304" pitchFamily="18" charset="0"/>
              </a:rPr>
              <a:t>..and hopefully more!</a:t>
            </a:r>
          </a:p>
          <a:p>
            <a:pPr marL="0" indent="0">
              <a:lnSpc>
                <a:spcPct val="100000"/>
              </a:lnSpc>
              <a:buNone/>
            </a:pPr>
            <a:endParaRPr lang="en-US" sz="2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302469"/>
      </p:ext>
    </p:extLst>
  </p:cSld>
  <p:clrMapOvr>
    <a:masterClrMapping/>
  </p:clrMapOvr>
</p:sld>
</file>

<file path=ppt/theme/theme1.xml><?xml version="1.0" encoding="utf-8"?>
<a:theme xmlns:a="http://schemas.openxmlformats.org/drawingml/2006/main" name="SketchyVTI">
  <a:themeElements>
    <a:clrScheme name="AnalogousFromDarkSeedLeftStep">
      <a:dk1>
        <a:srgbClr val="000000"/>
      </a:dk1>
      <a:lt1>
        <a:srgbClr val="FFFFFF"/>
      </a:lt1>
      <a:dk2>
        <a:srgbClr val="393620"/>
      </a:dk2>
      <a:lt2>
        <a:srgbClr val="E8E2E7"/>
      </a:lt2>
      <a:accent1>
        <a:srgbClr val="21B838"/>
      </a:accent1>
      <a:accent2>
        <a:srgbClr val="40B914"/>
      </a:accent2>
      <a:accent3>
        <a:srgbClr val="81AF1F"/>
      </a:accent3>
      <a:accent4>
        <a:srgbClr val="B1A213"/>
      </a:accent4>
      <a:accent5>
        <a:srgbClr val="E78529"/>
      </a:accent5>
      <a:accent6>
        <a:srgbClr val="D52417"/>
      </a:accent6>
      <a:hlink>
        <a:srgbClr val="A27C36"/>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6</TotalTime>
  <Words>719</Words>
  <Application>Microsoft Macintosh PowerPoint</Application>
  <PresentationFormat>Widescreen</PresentationFormat>
  <Paragraphs>45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Modern Love</vt:lpstr>
      <vt:lpstr>The Hand</vt:lpstr>
      <vt:lpstr>Times New Roman</vt:lpstr>
      <vt:lpstr>SketchyVTI</vt:lpstr>
      <vt:lpstr>Free Inquiry Reflection #3</vt:lpstr>
      <vt:lpstr>This Week’s Inquiry Reflection</vt:lpstr>
      <vt:lpstr>Activities Associated with the Outdoors</vt:lpstr>
      <vt:lpstr>Examples of Activities</vt:lpstr>
      <vt:lpstr>1) Hiking and Exploring Trails</vt:lpstr>
      <vt:lpstr>2) Kayaking</vt:lpstr>
      <vt:lpstr>3) Snowboarding</vt:lpstr>
      <vt:lpstr>4) Camping</vt:lpstr>
      <vt:lpstr>…and many more!</vt:lpstr>
      <vt:lpstr>Additional Thoughts and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 Inquiry Reflection #3</dc:title>
  <dc:creator>Andrew Cardwell</dc:creator>
  <cp:lastModifiedBy>Andrew Cardwell</cp:lastModifiedBy>
  <cp:revision>3</cp:revision>
  <dcterms:created xsi:type="dcterms:W3CDTF">2021-02-06T00:54:14Z</dcterms:created>
  <dcterms:modified xsi:type="dcterms:W3CDTF">2021-02-06T01:01:47Z</dcterms:modified>
</cp:coreProperties>
</file>